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80C6B7-DE05-4BE9-AB8E-653068B3ED21}" v="2" dt="2025-07-26T22:24:06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5" d="100"/>
          <a:sy n="135" d="100"/>
        </p:scale>
        <p:origin x="92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Tome" userId="74a9b9ccaec8bcec" providerId="LiveId" clId="{8B80C6B7-DE05-4BE9-AB8E-653068B3ED21}"/>
    <pc:docChg chg="custSel modSld">
      <pc:chgData name="George Tome" userId="74a9b9ccaec8bcec" providerId="LiveId" clId="{8B80C6B7-DE05-4BE9-AB8E-653068B3ED21}" dt="2025-07-26T22:25:00.540" v="91" actId="1076"/>
      <pc:docMkLst>
        <pc:docMk/>
      </pc:docMkLst>
      <pc:sldChg chg="modSp mod">
        <pc:chgData name="George Tome" userId="74a9b9ccaec8bcec" providerId="LiveId" clId="{8B80C6B7-DE05-4BE9-AB8E-653068B3ED21}" dt="2025-07-26T22:20:01.793" v="37" actId="2710"/>
        <pc:sldMkLst>
          <pc:docMk/>
          <pc:sldMk cId="0" sldId="257"/>
        </pc:sldMkLst>
        <pc:spChg chg="mod">
          <ac:chgData name="George Tome" userId="74a9b9ccaec8bcec" providerId="LiveId" clId="{8B80C6B7-DE05-4BE9-AB8E-653068B3ED21}" dt="2025-07-26T22:20:01.793" v="37" actId="2710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George Tome" userId="74a9b9ccaec8bcec" providerId="LiveId" clId="{8B80C6B7-DE05-4BE9-AB8E-653068B3ED21}" dt="2025-07-26T22:17:44.560" v="12" actId="20577"/>
        <pc:sldMkLst>
          <pc:docMk/>
          <pc:sldMk cId="0" sldId="258"/>
        </pc:sldMkLst>
        <pc:spChg chg="mod">
          <ac:chgData name="George Tome" userId="74a9b9ccaec8bcec" providerId="LiveId" clId="{8B80C6B7-DE05-4BE9-AB8E-653068B3ED21}" dt="2025-07-26T22:17:21.562" v="7" actId="20577"/>
          <ac:spMkLst>
            <pc:docMk/>
            <pc:sldMk cId="0" sldId="258"/>
            <ac:spMk id="5" creationId="{00000000-0000-0000-0000-000000000000}"/>
          </ac:spMkLst>
        </pc:spChg>
        <pc:spChg chg="mod">
          <ac:chgData name="George Tome" userId="74a9b9ccaec8bcec" providerId="LiveId" clId="{8B80C6B7-DE05-4BE9-AB8E-653068B3ED21}" dt="2025-07-26T22:17:44.560" v="12" actId="20577"/>
          <ac:spMkLst>
            <pc:docMk/>
            <pc:sldMk cId="0" sldId="258"/>
            <ac:spMk id="11" creationId="{00000000-0000-0000-0000-000000000000}"/>
          </ac:spMkLst>
        </pc:spChg>
      </pc:sldChg>
      <pc:sldChg chg="modSp mod">
        <pc:chgData name="George Tome" userId="74a9b9ccaec8bcec" providerId="LiveId" clId="{8B80C6B7-DE05-4BE9-AB8E-653068B3ED21}" dt="2025-07-26T22:19:28.630" v="28" actId="1076"/>
        <pc:sldMkLst>
          <pc:docMk/>
          <pc:sldMk cId="0" sldId="260"/>
        </pc:sldMkLst>
        <pc:spChg chg="mod">
          <ac:chgData name="George Tome" userId="74a9b9ccaec8bcec" providerId="LiveId" clId="{8B80C6B7-DE05-4BE9-AB8E-653068B3ED21}" dt="2025-07-26T22:19:03.215" v="25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George Tome" userId="74a9b9ccaec8bcec" providerId="LiveId" clId="{8B80C6B7-DE05-4BE9-AB8E-653068B3ED21}" dt="2025-07-26T22:19:20.789" v="27" actId="1076"/>
          <ac:spMkLst>
            <pc:docMk/>
            <pc:sldMk cId="0" sldId="260"/>
            <ac:spMk id="4" creationId="{00000000-0000-0000-0000-000000000000}"/>
          </ac:spMkLst>
        </pc:spChg>
        <pc:picChg chg="mod">
          <ac:chgData name="George Tome" userId="74a9b9ccaec8bcec" providerId="LiveId" clId="{8B80C6B7-DE05-4BE9-AB8E-653068B3ED21}" dt="2025-07-26T22:18:46.758" v="21" actId="1076"/>
          <ac:picMkLst>
            <pc:docMk/>
            <pc:sldMk cId="0" sldId="260"/>
            <ac:picMk id="5" creationId="{00000000-0000-0000-0000-000000000000}"/>
          </ac:picMkLst>
        </pc:picChg>
        <pc:picChg chg="mod">
          <ac:chgData name="George Tome" userId="74a9b9ccaec8bcec" providerId="LiveId" clId="{8B80C6B7-DE05-4BE9-AB8E-653068B3ED21}" dt="2025-07-26T22:19:28.630" v="28" actId="1076"/>
          <ac:picMkLst>
            <pc:docMk/>
            <pc:sldMk cId="0" sldId="260"/>
            <ac:picMk id="6" creationId="{00000000-0000-0000-0000-000000000000}"/>
          </ac:picMkLst>
        </pc:picChg>
      </pc:sldChg>
      <pc:sldChg chg="addSp delSp modSp mod">
        <pc:chgData name="George Tome" userId="74a9b9ccaec8bcec" providerId="LiveId" clId="{8B80C6B7-DE05-4BE9-AB8E-653068B3ED21}" dt="2025-07-26T22:25:00.540" v="91" actId="1076"/>
        <pc:sldMkLst>
          <pc:docMk/>
          <pc:sldMk cId="0" sldId="261"/>
        </pc:sldMkLst>
        <pc:spChg chg="mod">
          <ac:chgData name="George Tome" userId="74a9b9ccaec8bcec" providerId="LiveId" clId="{8B80C6B7-DE05-4BE9-AB8E-653068B3ED21}" dt="2025-07-26T22:24:46.391" v="88" actId="1076"/>
          <ac:spMkLst>
            <pc:docMk/>
            <pc:sldMk cId="0" sldId="261"/>
            <ac:spMk id="3" creationId="{00000000-0000-0000-0000-000000000000}"/>
          </ac:spMkLst>
        </pc:spChg>
        <pc:picChg chg="del mod">
          <ac:chgData name="George Tome" userId="74a9b9ccaec8bcec" providerId="LiveId" clId="{8B80C6B7-DE05-4BE9-AB8E-653068B3ED21}" dt="2025-07-26T22:24:05.622" v="78" actId="478"/>
          <ac:picMkLst>
            <pc:docMk/>
            <pc:sldMk cId="0" sldId="261"/>
            <ac:picMk id="6" creationId="{00000000-0000-0000-0000-000000000000}"/>
          </ac:picMkLst>
        </pc:picChg>
        <pc:picChg chg="del mod">
          <ac:chgData name="George Tome" userId="74a9b9ccaec8bcec" providerId="LiveId" clId="{8B80C6B7-DE05-4BE9-AB8E-653068B3ED21}" dt="2025-07-26T22:23:42.213" v="71" actId="478"/>
          <ac:picMkLst>
            <pc:docMk/>
            <pc:sldMk cId="0" sldId="261"/>
            <ac:picMk id="7" creationId="{00000000-0000-0000-0000-000000000000}"/>
          </ac:picMkLst>
        </pc:picChg>
        <pc:picChg chg="add mod">
          <ac:chgData name="George Tome" userId="74a9b9ccaec8bcec" providerId="LiveId" clId="{8B80C6B7-DE05-4BE9-AB8E-653068B3ED21}" dt="2025-07-26T22:24:55.221" v="89" actId="14100"/>
          <ac:picMkLst>
            <pc:docMk/>
            <pc:sldMk cId="0" sldId="261"/>
            <ac:picMk id="9" creationId="{D2C4CA9B-59B9-650C-CD7F-6D5EFC2DE51C}"/>
          </ac:picMkLst>
        </pc:picChg>
        <pc:picChg chg="add mod">
          <ac:chgData name="George Tome" userId="74a9b9ccaec8bcec" providerId="LiveId" clId="{8B80C6B7-DE05-4BE9-AB8E-653068B3ED21}" dt="2025-07-26T22:25:00.540" v="91" actId="1076"/>
          <ac:picMkLst>
            <pc:docMk/>
            <pc:sldMk cId="0" sldId="261"/>
            <ac:picMk id="11" creationId="{86C30676-503F-C26D-EA9A-D8378917C742}"/>
          </ac:picMkLst>
        </pc:picChg>
      </pc:sldChg>
      <pc:sldChg chg="modSp mod">
        <pc:chgData name="George Tome" userId="74a9b9ccaec8bcec" providerId="LiveId" clId="{8B80C6B7-DE05-4BE9-AB8E-653068B3ED21}" dt="2025-07-26T22:21:58.630" v="64" actId="1076"/>
        <pc:sldMkLst>
          <pc:docMk/>
          <pc:sldMk cId="0" sldId="263"/>
        </pc:sldMkLst>
        <pc:spChg chg="mod">
          <ac:chgData name="George Tome" userId="74a9b9ccaec8bcec" providerId="LiveId" clId="{8B80C6B7-DE05-4BE9-AB8E-653068B3ED21}" dt="2025-07-26T22:21:42.540" v="62" actId="2710"/>
          <ac:spMkLst>
            <pc:docMk/>
            <pc:sldMk cId="0" sldId="263"/>
            <ac:spMk id="3" creationId="{00000000-0000-0000-0000-000000000000}"/>
          </ac:spMkLst>
        </pc:spChg>
        <pc:spChg chg="mod">
          <ac:chgData name="George Tome" userId="74a9b9ccaec8bcec" providerId="LiveId" clId="{8B80C6B7-DE05-4BE9-AB8E-653068B3ED21}" dt="2025-07-26T22:21:50.125" v="63" actId="2710"/>
          <ac:spMkLst>
            <pc:docMk/>
            <pc:sldMk cId="0" sldId="263"/>
            <ac:spMk id="4" creationId="{00000000-0000-0000-0000-000000000000}"/>
          </ac:spMkLst>
        </pc:spChg>
        <pc:picChg chg="mod">
          <ac:chgData name="George Tome" userId="74a9b9ccaec8bcec" providerId="LiveId" clId="{8B80C6B7-DE05-4BE9-AB8E-653068B3ED21}" dt="2025-07-26T22:21:58.630" v="64" actId="1076"/>
          <ac:picMkLst>
            <pc:docMk/>
            <pc:sldMk cId="0" sldId="263"/>
            <ac:picMk id="5" creationId="{00000000-0000-0000-0000-000000000000}"/>
          </ac:picMkLst>
        </pc:picChg>
      </pc:sldChg>
      <pc:sldChg chg="modSp mod">
        <pc:chgData name="George Tome" userId="74a9b9ccaec8bcec" providerId="LiveId" clId="{8B80C6B7-DE05-4BE9-AB8E-653068B3ED21}" dt="2025-07-26T22:22:36.279" v="70" actId="20577"/>
        <pc:sldMkLst>
          <pc:docMk/>
          <pc:sldMk cId="0" sldId="264"/>
        </pc:sldMkLst>
        <pc:spChg chg="mod">
          <ac:chgData name="George Tome" userId="74a9b9ccaec8bcec" providerId="LiveId" clId="{8B80C6B7-DE05-4BE9-AB8E-653068B3ED21}" dt="2025-07-26T22:22:36.279" v="70" actId="20577"/>
          <ac:spMkLst>
            <pc:docMk/>
            <pc:sldMk cId="0" sldId="264"/>
            <ac:spMk id="3" creationId="{00000000-0000-0000-0000-000000000000}"/>
          </ac:spMkLst>
        </pc:spChg>
        <pc:picChg chg="mod">
          <ac:chgData name="George Tome" userId="74a9b9ccaec8bcec" providerId="LiveId" clId="{8B80C6B7-DE05-4BE9-AB8E-653068B3ED21}" dt="2025-07-26T22:22:30.557" v="69" actId="14100"/>
          <ac:picMkLst>
            <pc:docMk/>
            <pc:sldMk cId="0" sldId="264"/>
            <ac:picMk id="4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0370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website/images/hero.png"/>
          <p:cNvPicPr>
            <a:picLocks noChangeAspect="1"/>
          </p:cNvPicPr>
          <p:nvPr/>
        </p:nvPicPr>
        <p:blipFill>
          <a:blip r:embed="rId3"/>
          <a:srcRect t="10938" b="10938"/>
          <a:stretch/>
        </p:blipFill>
        <p:spPr>
          <a:xfrm>
            <a:off x="4754880" y="0"/>
            <a:ext cx="438912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4320" y="1554480"/>
            <a:ext cx="420624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Marketing Prompt Design Workshop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274320" y="2423160"/>
            <a:ext cx="4206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97B1D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Unlocking the 4‑Component Framework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274320" y="450342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i="1" dirty="0">
                <a:solidFill>
                  <a:srgbClr val="A4B6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July 26, 2025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Workshop Agenda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188720"/>
            <a:ext cx="5486400" cy="33832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Orientation &amp; Assumptions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4C Framework Overview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Role‑Aware Prompts &amp; Task Verbs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Zero‑ vs Few‑Shot &amp; Hidden Reasoning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Verification Checklist &amp; Cheat Sheet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Practice Scenario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Practices &amp; Pitfalls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 &amp; Reflection</a:t>
            </a:r>
            <a:endParaRPr lang="en-US" sz="1200" dirty="0"/>
          </a:p>
        </p:txBody>
      </p:sp>
      <p:pic>
        <p:nvPicPr>
          <p:cNvPr id="4" name="Image 0" descr="/home/oai/share/website/images/four_c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86400" y="1188720"/>
            <a:ext cx="3383280" cy="3383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4C Framework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1188720"/>
            <a:ext cx="4297680" cy="1828800"/>
          </a:xfrm>
          <a:prstGeom prst="roundRect">
            <a:avLst>
              <a:gd name="adj" fmla="val 5000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Text 2"/>
          <p:cNvSpPr/>
          <p:nvPr/>
        </p:nvSpPr>
        <p:spPr>
          <a:xfrm>
            <a:off x="411480" y="132588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Context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11480" y="1691640"/>
            <a:ext cx="40233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71450" indent="-171450"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Define role, audience &amp; inputs</a:t>
            </a:r>
            <a:endParaRPr lang="en-US" sz="1200" dirty="0">
              <a:solidFill>
                <a:srgbClr val="000000"/>
              </a:solidFill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 marL="171450" indent="-171450">
              <a:buSzPct val="100000"/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0000"/>
              </a:solidFill>
              <a:latin typeface="Arial" pitchFamily="34" charset="0"/>
              <a:cs typeface="Arial" pitchFamily="34" charset="-120"/>
            </a:endParaRPr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Steer vocabulary &amp; tone</a:t>
            </a:r>
          </a:p>
          <a:p>
            <a:pPr marL="190500" indent="-190500">
              <a:buSzPct val="100000"/>
              <a:buChar char="•"/>
            </a:pP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4846320" y="1188720"/>
            <a:ext cx="4297680" cy="1828800"/>
          </a:xfrm>
          <a:prstGeom prst="roundRect">
            <a:avLst>
              <a:gd name="adj" fmla="val 5000"/>
            </a:avLst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4983480" y="132588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Task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983480" y="1691640"/>
            <a:ext cx="40233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strong verbs (prioritize, justify, quantify)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Specify deliverables &amp; success criteria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74320" y="3291840"/>
            <a:ext cx="4297680" cy="1828800"/>
          </a:xfrm>
          <a:prstGeom prst="roundRect">
            <a:avLst>
              <a:gd name="adj" fmla="val 5000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411480" y="342900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Output Format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11480" y="3794760"/>
            <a:ext cx="40233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Specify sections &amp; tables </a:t>
            </a:r>
          </a:p>
          <a:p>
            <a:pPr marL="190500" indent="-190500">
              <a:buSzPct val="100000"/>
              <a:buChar char="•"/>
            </a:pP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Set word/bullet limits</a:t>
            </a:r>
          </a:p>
          <a:p>
            <a:pPr marL="190500" indent="-190500">
              <a:buSzPct val="100000"/>
              <a:buChar char="•"/>
            </a:pP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4846320" y="3291840"/>
            <a:ext cx="4297680" cy="1828800"/>
          </a:xfrm>
          <a:prstGeom prst="roundRect">
            <a:avLst>
              <a:gd name="adj" fmla="val 5000"/>
            </a:avLst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4983480" y="3429000"/>
            <a:ext cx="4023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Constraints &amp; Tone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983480" y="3794760"/>
            <a:ext cx="40233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Guardrails: tone, do/don’t lists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Caveat numbers &amp; include verification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Role‑Aware Prompts &amp; Task Verbs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280160"/>
            <a:ext cx="5029200" cy="3474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Assign a persona: senior product marketer, strategist, etc.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Include product, audience &amp; goal placeholders.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strong verbs: prioritize, justify, quantify, contrast.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Demand metrics &amp; dates to make outputs measurable.</a:t>
            </a:r>
            <a:r>
              <a:rPr lang="en-US" sz="1200" dirty="0">
                <a:solidFill>
                  <a:srgbClr val="000000"/>
                </a:solidFill>
              </a:rPr>
              <a:t>
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274320" y="4389120"/>
            <a:ext cx="5029200" cy="548640"/>
          </a:xfrm>
          <a:prstGeom prst="roundRect">
            <a:avLst>
              <a:gd name="adj" fmla="val 13333"/>
            </a:avLst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320040" y="4434840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Remember: </a:t>
            </a: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prioritize, justify, quantify, contrast, verify</a:t>
            </a:r>
            <a:endParaRPr lang="en-US" sz="1200" dirty="0"/>
          </a:p>
        </p:txBody>
      </p:sp>
      <p:pic>
        <p:nvPicPr>
          <p:cNvPr id="6" name="Image 0" descr="/home/oai/share/website/images/role.png"/>
          <p:cNvPicPr>
            <a:picLocks noChangeAspect="1"/>
          </p:cNvPicPr>
          <p:nvPr/>
        </p:nvPicPr>
        <p:blipFill>
          <a:blip r:embed="rId3"/>
          <a:srcRect l="14912" r="14912"/>
          <a:stretch/>
        </p:blipFill>
        <p:spPr>
          <a:xfrm>
            <a:off x="5212080" y="1280160"/>
            <a:ext cx="3657600" cy="34747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Zero‑Shot vs Few‑Shot &amp; Hidden Reasoning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280160"/>
            <a:ext cx="4297680" cy="19549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Zero‑Shot</a:t>
            </a:r>
            <a:r>
              <a:rPr lang="en-US" sz="1600" dirty="0">
                <a:solidFill>
                  <a:srgbClr val="000000"/>
                </a:solidFill>
              </a:rPr>
              <a:t>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Quick ideation when constraints are clear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Creative brainstorming without examples</a:t>
            </a:r>
            <a:endParaRPr lang="en-US" sz="1600" dirty="0">
              <a:solidFill>
                <a:srgbClr val="000000"/>
              </a:solidFill>
              <a:latin typeface="Arial" pitchFamily="34" charset="0"/>
              <a:ea typeface="Arial" pitchFamily="34" charset="-122"/>
              <a:cs typeface="Arial" pitchFamily="34" charset="-120"/>
            </a:endParaRPr>
          </a:p>
          <a:p>
            <a:pPr>
              <a:buSzPct val="100000"/>
            </a:pPr>
            <a:r>
              <a:rPr lang="en-US" sz="1600" dirty="0">
                <a:solidFill>
                  <a:srgbClr val="000000"/>
                </a:solidFill>
              </a:rPr>
              <a:t>
</a:t>
            </a: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Few‑Shot</a:t>
            </a:r>
            <a:r>
              <a:rPr lang="en-US" sz="1600" dirty="0">
                <a:solidFill>
                  <a:srgbClr val="000000"/>
                </a:solidFill>
              </a:rPr>
              <a:t>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Lock tone &amp; format with 2–3 exemplars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when compliance or brand consistency matters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846320" y="1032953"/>
            <a:ext cx="4023360" cy="13630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Hidden Reasoning</a:t>
            </a:r>
            <a:r>
              <a:rPr lang="en-US" sz="1600" dirty="0">
                <a:solidFill>
                  <a:srgbClr val="000000"/>
                </a:solidFill>
              </a:rPr>
              <a:t>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Ask the model to plan internally, return final answer only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Include a self‑check summary to boost quality</a:t>
            </a:r>
            <a:endParaRPr lang="en-US" sz="1600" dirty="0"/>
          </a:p>
        </p:txBody>
      </p:sp>
      <p:pic>
        <p:nvPicPr>
          <p:cNvPr id="5" name="Image 0" descr="/home/oai/share/website/images/zero_vs_fewsho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57" y="3785900"/>
            <a:ext cx="1920240" cy="1280160"/>
          </a:xfrm>
          <a:prstGeom prst="rect">
            <a:avLst/>
          </a:prstGeom>
        </p:spPr>
      </p:pic>
      <p:pic>
        <p:nvPicPr>
          <p:cNvPr id="6" name="Image 1" descr="/home/oai/share/website/images/hidden_reasoni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476" y="2257646"/>
            <a:ext cx="1554480" cy="15544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Verification &amp; Cheat Sheet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320040" y="913514"/>
            <a:ext cx="5029200" cy="266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Numbers caveated &amp; placeholders used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Tone matches audience; avoid hype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Audience fit goals &amp; pains addressed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Structure &amp; constraints followed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Metrics are measurable &amp; dated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Feasible recommendations</a:t>
            </a:r>
            <a:endParaRPr lang="en-US" sz="12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Ethics &amp; risks acknowledged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274320" y="4297680"/>
            <a:ext cx="5029200" cy="548640"/>
          </a:xfrm>
          <a:prstGeom prst="roundRect">
            <a:avLst>
              <a:gd name="adj" fmla="val 13333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320040" y="4343400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 Rubric: </a:t>
            </a: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Fit, Clarity, Evidence, Faithfulness, Reusability, Efficiency</a:t>
            </a:r>
            <a:endParaRPr lang="en-US" sz="1200" dirty="0"/>
          </a:p>
        </p:txBody>
      </p:sp>
      <p:pic>
        <p:nvPicPr>
          <p:cNvPr id="9" name="Picture 8" descr="A purple and yellow paper with a yellow arrow&#10;&#10;AI-generated content may be incorrect.">
            <a:extLst>
              <a:ext uri="{FF2B5EF4-FFF2-40B4-BE49-F238E27FC236}">
                <a16:creationId xmlns:a16="http://schemas.microsoft.com/office/drawing/2014/main" id="{D2C4CA9B-59B9-650C-CD7F-6D5EFC2DE5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792" y="3891515"/>
            <a:ext cx="997179" cy="997179"/>
          </a:xfrm>
          <a:prstGeom prst="rect">
            <a:avLst/>
          </a:prstGeom>
        </p:spPr>
      </p:pic>
      <p:pic>
        <p:nvPicPr>
          <p:cNvPr id="11" name="Picture 10" descr="A clipboard with a magnifying glass and check marks&#10;&#10;AI-generated content may be incorrect.">
            <a:extLst>
              <a:ext uri="{FF2B5EF4-FFF2-40B4-BE49-F238E27FC236}">
                <a16:creationId xmlns:a16="http://schemas.microsoft.com/office/drawing/2014/main" id="{86C30676-503F-C26D-EA9A-D8378917C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743" y="1464946"/>
            <a:ext cx="1007228" cy="15108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Practice Scenario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280160"/>
            <a:ext cx="5120640" cy="3474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Objective
</a:t>
            </a: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Draft a marketing brief using the 4C framework.
</a:t>
            </a: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Deliverables
</a:t>
            </a: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Summary
• Top Messages (3)
• Channels &amp; Rationale (2)
• Success Metrics (3)
• Risks &amp; Assumptions
</a:t>
            </a: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Tip
</a:t>
            </a: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synthetic data only, set clear limits, and apply your verification checklist.</a:t>
            </a:r>
            <a:endParaRPr lang="en-US" sz="1600" dirty="0"/>
          </a:p>
        </p:txBody>
      </p:sp>
      <p:pic>
        <p:nvPicPr>
          <p:cNvPr id="4" name="Image 0" descr="/home/oai/share/website/images/practice.png"/>
          <p:cNvPicPr>
            <a:picLocks noChangeAspect="1"/>
          </p:cNvPicPr>
          <p:nvPr/>
        </p:nvPicPr>
        <p:blipFill>
          <a:blip r:embed="rId3"/>
          <a:srcRect l="17544" r="17544"/>
          <a:stretch/>
        </p:blipFill>
        <p:spPr>
          <a:xfrm>
            <a:off x="5486400" y="1280160"/>
            <a:ext cx="3383280" cy="34747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Practices &amp; Pitfalls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280160"/>
            <a:ext cx="4389120" cy="2926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Practices</a:t>
            </a:r>
            <a:r>
              <a:rPr lang="en-US" sz="1600" dirty="0">
                <a:solidFill>
                  <a:srgbClr val="000000"/>
                </a:solidFill>
              </a:rPr>
              <a:t>
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Assign a role &amp; audience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strong, measurable verbs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Specify sections &amp; limits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Include a verification checklist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Iterate &amp; refine with a rubric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663440" y="1280160"/>
            <a:ext cx="4206240" cy="2926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Pitfalls</a:t>
            </a:r>
            <a:r>
              <a:rPr lang="en-US" sz="1600" dirty="0">
                <a:solidFill>
                  <a:srgbClr val="000000"/>
                </a:solidFill>
              </a:rPr>
              <a:t>
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Vague verbs – fix with rank, score, justify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limits – add bullet/word counts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Hype claims – require caveats &amp; citations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Tone drift – provide exemplars</a:t>
            </a:r>
            <a:endParaRPr lang="en-US" sz="1600" dirty="0"/>
          </a:p>
          <a:p>
            <a:pPr marL="190500" indent="-190500">
              <a:lnSpc>
                <a:spcPct val="200000"/>
              </a:lnSpc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Missing metrics – always include success criteria</a:t>
            </a:r>
            <a:endParaRPr lang="en-US" sz="1600" dirty="0"/>
          </a:p>
        </p:txBody>
      </p:sp>
      <p:pic>
        <p:nvPicPr>
          <p:cNvPr id="5" name="Image 0" descr="/home/oai/share/website/images/best_practic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2551" y="2624116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Quiz &amp; Next Steps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74320" y="1280160"/>
            <a:ext cx="5049047" cy="2235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Wrap‑Up
</a:t>
            </a: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Complete the quiz on the website to test your understanding
• Review your cheat sheet and checklist before submitting
• Reflect on how you will apply the 4C framework in your next campaign</a:t>
            </a:r>
            <a:r>
              <a:rPr lang="en-US" sz="120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
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
</a:t>
            </a: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
</a:t>
            </a: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Save your prompt templates and iteratively refine them
• Share lessons learned with your team
• Explore advanced prompting techniques (e.g. multi‑turn conversations)
</a:t>
            </a:r>
            <a:endParaRPr lang="en-US" sz="1600" dirty="0"/>
          </a:p>
        </p:txBody>
      </p:sp>
      <p:pic>
        <p:nvPicPr>
          <p:cNvPr id="4" name="Image 0" descr="/home/oai/share/website/images/verification.png"/>
          <p:cNvPicPr>
            <a:picLocks noChangeAspect="1"/>
          </p:cNvPicPr>
          <p:nvPr/>
        </p:nvPicPr>
        <p:blipFill>
          <a:blip r:embed="rId3"/>
          <a:srcRect t="16667" b="16667"/>
          <a:stretch/>
        </p:blipFill>
        <p:spPr>
          <a:xfrm>
            <a:off x="5394960" y="1280160"/>
            <a:ext cx="2235673" cy="22356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518</Words>
  <Application>Microsoft Office PowerPoint</Application>
  <PresentationFormat>On-screen Show (16:9)</PresentationFormat>
  <Paragraphs>79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George Tome</cp:lastModifiedBy>
  <cp:revision>1</cp:revision>
  <dcterms:created xsi:type="dcterms:W3CDTF">2025-07-26T21:39:16Z</dcterms:created>
  <dcterms:modified xsi:type="dcterms:W3CDTF">2025-07-26T22:25:05Z</dcterms:modified>
</cp:coreProperties>
</file>